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7" r:id="rId2"/>
  </p:sldIdLst>
  <p:sldSz cx="21945600" cy="329184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691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8012"/>
    <a:srgbClr val="AA1FE1"/>
    <a:srgbClr val="09AF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381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23" autoAdjust="0"/>
    <p:restoredTop sz="94674"/>
  </p:normalViewPr>
  <p:slideViewPr>
    <p:cSldViewPr snapToGrid="0" snapToObjects="1">
      <p:cViewPr varScale="1">
        <p:scale>
          <a:sx n="13" d="100"/>
          <a:sy n="13" d="100"/>
        </p:scale>
        <p:origin x="2160" y="84"/>
      </p:cViewPr>
      <p:guideLst>
        <p:guide orient="horz" pos="10368"/>
        <p:guide pos="691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openxmlformats.org/officeDocument/2006/relationships/customXml" Target="../customXml/item3.xml"/><Relationship Id="rId4" Type="http://schemas.openxmlformats.org/officeDocument/2006/relationships/presProps" Target="presProps.xml"/><Relationship Id="rId9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" name="Shape 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empla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6998" y="-620308"/>
            <a:ext cx="22039596" cy="3355835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143125" y="10994231"/>
            <a:ext cx="17659350" cy="5572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85725" tIns="85725" rIns="85725" bIns="85725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2143125" y="16737806"/>
            <a:ext cx="17659350" cy="19073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85725" tIns="85725" rIns="85725" bIns="85725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493705" y="23917275"/>
            <a:ext cx="946760" cy="989758"/>
          </a:xfrm>
          <a:prstGeom prst="rect">
            <a:avLst/>
          </a:prstGeom>
          <a:ln w="12700">
            <a:miter lim="400000"/>
          </a:ln>
        </p:spPr>
        <p:txBody>
          <a:bodyPr wrap="none" lIns="85725" tIns="85725" rIns="85725" bIns="85725">
            <a:spAutoFit/>
          </a:bodyPr>
          <a:lstStyle>
            <a:lvl1pPr>
              <a:defRPr sz="5400" b="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3556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7112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0668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4224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1pPr>
      <a:lvl2pPr marL="0" marR="0" indent="2286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2pPr>
      <a:lvl3pPr marL="0" marR="0" indent="4572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3pPr>
      <a:lvl4pPr marL="0" marR="0" indent="6858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4pPr>
      <a:lvl5pPr marL="0" marR="0" indent="9144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5pPr>
      <a:lvl6pPr marL="0" marR="0" indent="11430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6pPr>
      <a:lvl7pPr marL="0" marR="0" indent="13716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7pPr>
      <a:lvl8pPr marL="0" marR="0" indent="16002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8pPr>
      <a:lvl9pPr marL="0" marR="0" indent="18288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7303891-3BBB-41AE-928E-47E336D1BAC1}"/>
              </a:ext>
            </a:extLst>
          </p:cNvPr>
          <p:cNvSpPr/>
          <p:nvPr/>
        </p:nvSpPr>
        <p:spPr>
          <a:xfrm>
            <a:off x="450225" y="4032188"/>
            <a:ext cx="12793083" cy="6435440"/>
          </a:xfrm>
          <a:prstGeom prst="roundRect">
            <a:avLst/>
          </a:prstGeom>
          <a:solidFill>
            <a:srgbClr val="EE801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42" name="TITLE OF RESEARCH STUDY in 54 pt"/>
          <p:cNvSpPr txBox="1"/>
          <p:nvPr/>
        </p:nvSpPr>
        <p:spPr>
          <a:xfrm>
            <a:off x="776475" y="300685"/>
            <a:ext cx="12899531" cy="2077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wrap="square" lIns="114300" tIns="114300" rIns="114300" bIns="114300" anchor="b">
            <a:spAutoFit/>
          </a:bodyPr>
          <a:lstStyle>
            <a:lvl1pPr algn="l">
              <a:defRPr sz="5400" b="0">
                <a:solidFill>
                  <a:srgbClr val="FFFFFF"/>
                </a:solidFill>
                <a:latin typeface="ITC Franklin Gothic Std Demi Co"/>
                <a:ea typeface="ITC Franklin Gothic Std Demi Co"/>
                <a:cs typeface="ITC Franklin Gothic Std Demi Co"/>
                <a:sym typeface="ITC Franklin Gothic Std Demi Co"/>
              </a:defRPr>
            </a:lvl1pPr>
          </a:lstStyle>
          <a:p>
            <a:r>
              <a:rPr lang="en-US" sz="6000" dirty="0">
                <a:latin typeface="ITC Franklin Gothic Std Dm Cd"/>
                <a:cs typeface="ITC Franklin Gothic Std Dm Cd"/>
              </a:rPr>
              <a:t>FAIRFAX COMMUNITYSCAPE: VISUALIZING ECONOMIC VULNERABILITY</a:t>
            </a:r>
            <a:endParaRPr sz="6000" dirty="0">
              <a:latin typeface="ITC Franklin Gothic Std Dm Cd"/>
              <a:cs typeface="ITC Franklin Gothic Std Dm Cd"/>
            </a:endParaRPr>
          </a:p>
        </p:txBody>
      </p:sp>
      <p:sp>
        <p:nvSpPr>
          <p:cNvPr id="51" name="Your Name, Graduate Student Name, Post Doc Name, Advisor…"/>
          <p:cNvSpPr txBox="1"/>
          <p:nvPr/>
        </p:nvSpPr>
        <p:spPr>
          <a:xfrm>
            <a:off x="776475" y="2191006"/>
            <a:ext cx="7295267" cy="12815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wrap="none" lIns="114300" tIns="114300" rIns="114300" bIns="114300" anchor="ctr">
            <a:spAutoFit/>
          </a:bodyPr>
          <a:lstStyle/>
          <a:p>
            <a:pPr algn="l" defTabSz="1314450">
              <a:lnSpc>
                <a:spcPct val="150000"/>
              </a:lnSpc>
              <a:defRPr sz="2100" b="0">
                <a:solidFill>
                  <a:srgbClr val="FFFFFF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/>
                <a:cs typeface="ITC Franklin Gothic Std Book"/>
              </a:rPr>
              <a:t>Cong Cong, Victoria Halewicz </a:t>
            </a:r>
            <a:r>
              <a:rPr lang="en-US" sz="2400" b="0" dirty="0">
                <a:solidFill>
                  <a:schemeClr val="accent4">
                    <a:lumMod val="60000"/>
                    <a:lumOff val="40000"/>
                  </a:schemeClr>
                </a:solidFill>
                <a:latin typeface="ITC Franklin Gothic Std Book"/>
                <a:cs typeface="ITC Franklin Gothic Std Book"/>
              </a:rPr>
              <a:t>(ADD EVERYONE’S NAME</a:t>
            </a:r>
            <a:r>
              <a:rPr lang="en-US" sz="2400" b="0" dirty="0">
                <a:latin typeface="ITC Franklin Gothic Std Book"/>
                <a:cs typeface="ITC Franklin Gothic Std Book"/>
              </a:rPr>
              <a:t>)?</a:t>
            </a:r>
            <a:endParaRPr sz="2400" b="0" dirty="0">
              <a:latin typeface="ITC Franklin Gothic Std Book"/>
              <a:cs typeface="ITC Franklin Gothic Std Book"/>
            </a:endParaRPr>
          </a:p>
          <a:p>
            <a:pPr algn="l" defTabSz="1314450">
              <a:lnSpc>
                <a:spcPct val="150000"/>
              </a:lnSpc>
              <a:defRPr sz="2100" b="0">
                <a:solidFill>
                  <a:srgbClr val="FFFFFF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/>
                <a:cs typeface="ITC Franklin Gothic Std Book"/>
              </a:rPr>
              <a:t>University of Virginia Bio-Complexity Institute</a:t>
            </a:r>
            <a:endParaRPr sz="2400" b="0" dirty="0">
              <a:latin typeface="ITC Franklin Gothic Std Book"/>
              <a:cs typeface="ITC Franklin Gothic Std Book"/>
            </a:endParaRPr>
          </a:p>
        </p:txBody>
      </p:sp>
      <p:pic>
        <p:nvPicPr>
          <p:cNvPr id="5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97514" y="31141639"/>
            <a:ext cx="8550572" cy="128498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022D68-58BB-439F-AFAD-9C33827441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68" t="21393" r="69628" b="33253"/>
          <a:stretch/>
        </p:blipFill>
        <p:spPr>
          <a:xfrm>
            <a:off x="14072559" y="4138835"/>
            <a:ext cx="7609595" cy="84378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16B75C-A607-4A1E-9B38-FF22F3C539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40" t="19555" r="69152" b="34828"/>
          <a:stretch/>
        </p:blipFill>
        <p:spPr>
          <a:xfrm>
            <a:off x="13873026" y="12950606"/>
            <a:ext cx="8024872" cy="85744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D0BB2B-5FD8-4435-99B7-C37F9A9CFE96}"/>
              </a:ext>
            </a:extLst>
          </p:cNvPr>
          <p:cNvSpPr txBox="1"/>
          <p:nvPr/>
        </p:nvSpPr>
        <p:spPr>
          <a:xfrm>
            <a:off x="531745" y="4128770"/>
            <a:ext cx="13081695" cy="62671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R="0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4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Franklin Gothic Book" panose="020B0503020102020204" pitchFamily="34" charset="0"/>
                <a:sym typeface="Helvetica Neue"/>
              </a:rPr>
              <a:t>INTRODUCTION</a:t>
            </a:r>
          </a:p>
          <a:p>
            <a:pPr marL="342900" marR="0" indent="-34290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Franklin Gothic Book" panose="020B0503020102020204" pitchFamily="34" charset="0"/>
              <a:sym typeface="Helvetica Neue"/>
            </a:endParaRPr>
          </a:p>
          <a:p>
            <a:pPr algn="l"/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Tracking policy effectiveness is challenging.</a:t>
            </a:r>
          </a:p>
          <a:p>
            <a:pPr marR="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How do you know if a community’s health is improving or declining?</a:t>
            </a:r>
          </a:p>
          <a:p>
            <a:pPr marR="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Franklin Gothic Book" panose="020B0503020102020204" pitchFamily="34" charset="0"/>
              <a:sym typeface="Helvetica Neue"/>
            </a:endParaRPr>
          </a:p>
          <a:p>
            <a:pPr marR="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Franklin Gothic Book" panose="020B0503020102020204" pitchFamily="34" charset="0"/>
                <a:sym typeface="Helvetica Neue"/>
              </a:rPr>
              <a:t>Literature</a:t>
            </a:r>
          </a:p>
          <a:p>
            <a:pPr algn="l" fontAlgn="base"/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Educational attainment as indirect socioeconomic status measure (CITE)</a:t>
            </a:r>
          </a:p>
          <a:p>
            <a:pPr algn="l" fontAlgn="base"/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Parental education/income predicts children's physical activity ​(CITE)</a:t>
            </a:r>
          </a:p>
          <a:p>
            <a:pPr marL="342900" indent="-342900" algn="l" fontAlgn="base">
              <a:buFont typeface="Arial" panose="020B0604020202020204" pitchFamily="34" charset="0"/>
              <a:buChar char="•"/>
            </a:pPr>
            <a:endParaRPr lang="en-US" sz="2000" b="0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  <a:p>
            <a:pPr algn="l" fontAlgn="base"/>
            <a:r>
              <a:rPr lang="en-US" sz="40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Objective</a:t>
            </a:r>
          </a:p>
          <a:p>
            <a:pPr algn="l" fontAlgn="base"/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Use publicly available data to identify economically vulnerable populations and promote informed policy in Fairfax County </a:t>
            </a:r>
            <a:endParaRPr lang="en-US" sz="3200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  <a:p>
            <a:pPr marL="342900" marR="0" indent="-34290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Franklin Gothic Book" panose="020B0503020102020204" pitchFamily="34" charset="0"/>
              <a:sym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538071-9AFD-420F-903F-A89BCA773391}"/>
              </a:ext>
            </a:extLst>
          </p:cNvPr>
          <p:cNvSpPr txBox="1"/>
          <p:nvPr/>
        </p:nvSpPr>
        <p:spPr>
          <a:xfrm>
            <a:off x="127919" y="10735768"/>
            <a:ext cx="14196641" cy="11580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R="0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440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Franklin Gothic Book" panose="020B0503020102020204" pitchFamily="34" charset="0"/>
                <a:sym typeface="Helvetica Neue"/>
              </a:rPr>
              <a:t>DATA SOURCES</a:t>
            </a:r>
          </a:p>
          <a:p>
            <a:pPr marR="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2000" b="0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8E269-6E5B-45E7-82F9-0D93560751A7}"/>
              </a:ext>
            </a:extLst>
          </p:cNvPr>
          <p:cNvSpPr txBox="1"/>
          <p:nvPr/>
        </p:nvSpPr>
        <p:spPr>
          <a:xfrm>
            <a:off x="382433" y="17485655"/>
            <a:ext cx="13293573" cy="11580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Franklin Gothic Book" panose="020B0503020102020204" pitchFamily="34" charset="0"/>
                <a:sym typeface="Helvetica Neue"/>
              </a:rPr>
              <a:t>METHOD</a:t>
            </a:r>
          </a:p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000" dirty="0">
              <a:solidFill>
                <a:schemeClr val="tx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51D514-CFF2-4312-9D89-A976AAB3C6FF}"/>
              </a:ext>
            </a:extLst>
          </p:cNvPr>
          <p:cNvSpPr txBox="1"/>
          <p:nvPr/>
        </p:nvSpPr>
        <p:spPr>
          <a:xfrm>
            <a:off x="13352474" y="28354584"/>
            <a:ext cx="9161380" cy="30046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WORKS CITED</a:t>
            </a:r>
          </a:p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Source 1</a:t>
            </a: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Source 2</a:t>
            </a: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/>
              <a:t>Source 3</a:t>
            </a:r>
            <a:endParaRPr kumimoji="0" lang="en-US" sz="2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4000" dirty="0"/>
          </a:p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F43C5F-5453-4E26-88B9-B15578A641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746" t="13636" r="67905" b="37835"/>
          <a:stretch/>
        </p:blipFill>
        <p:spPr>
          <a:xfrm>
            <a:off x="776475" y="23658363"/>
            <a:ext cx="8205230" cy="68499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4FAB02-07D4-4867-909D-5D15251AD919}"/>
              </a:ext>
            </a:extLst>
          </p:cNvPr>
          <p:cNvSpPr txBox="1"/>
          <p:nvPr/>
        </p:nvSpPr>
        <p:spPr>
          <a:xfrm>
            <a:off x="12725454" y="30507400"/>
            <a:ext cx="9003411" cy="22044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FFFF00"/>
                </a:highlight>
                <a:uFillTx/>
                <a:latin typeface="Helvetica Neue"/>
                <a:ea typeface="Helvetica Neue"/>
                <a:cs typeface="Helvetica Neue"/>
                <a:sym typeface="Helvetica Neue"/>
              </a:rPr>
              <a:t>NOTE: VERY ROUGH DRAFT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EB8DA7-3424-4CF6-832F-99E1849C70A7}"/>
              </a:ext>
            </a:extLst>
          </p:cNvPr>
          <p:cNvSpPr txBox="1"/>
          <p:nvPr/>
        </p:nvSpPr>
        <p:spPr>
          <a:xfrm>
            <a:off x="13076915" y="21651074"/>
            <a:ext cx="8873463" cy="8502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Franklin Gothic Book" panose="020B0503020102020204" pitchFamily="34" charset="0"/>
                <a:sym typeface="Helvetica Neue"/>
              </a:rPr>
              <a:t>LOOKING FORWARD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BCA2B26-14FE-413F-AFC9-5049ED33877A}"/>
              </a:ext>
            </a:extLst>
          </p:cNvPr>
          <p:cNvSpPr/>
          <p:nvPr/>
        </p:nvSpPr>
        <p:spPr>
          <a:xfrm>
            <a:off x="579453" y="18355519"/>
            <a:ext cx="12055880" cy="1417409"/>
          </a:xfrm>
          <a:prstGeom prst="roundRect">
            <a:avLst/>
          </a:prstGeom>
          <a:solidFill>
            <a:srgbClr val="0070C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algn="l"/>
            <a:r>
              <a:rPr lang="en-US" sz="40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Composite Indices </a:t>
            </a:r>
          </a:p>
          <a:p>
            <a:pPr algn="l"/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Cross-check literature to select informative variables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2E28E4E-8A36-4714-AD61-B086A5D206D4}"/>
              </a:ext>
            </a:extLst>
          </p:cNvPr>
          <p:cNvSpPr/>
          <p:nvPr/>
        </p:nvSpPr>
        <p:spPr>
          <a:xfrm>
            <a:off x="579453" y="20010101"/>
            <a:ext cx="12055880" cy="1417409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algn="l"/>
            <a:r>
              <a:rPr lang="en-US" sz="40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Synthetic Population</a:t>
            </a:r>
          </a:p>
          <a:p>
            <a:pPr algn="l"/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Probabilistic census tract plotting to visualize households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B610F15-4B5F-40FF-A6A5-A62E9B7B5BCA}"/>
              </a:ext>
            </a:extLst>
          </p:cNvPr>
          <p:cNvSpPr/>
          <p:nvPr/>
        </p:nvSpPr>
        <p:spPr>
          <a:xfrm>
            <a:off x="579453" y="21695650"/>
            <a:ext cx="12055880" cy="141740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algn="l"/>
            <a:r>
              <a:rPr lang="en-US" sz="40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Principal Component Analysis</a:t>
            </a:r>
          </a:p>
          <a:p>
            <a:pPr algn="l"/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Group correlated variables into distinct categories</a:t>
            </a:r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F4EB3E16-7340-4578-BA3B-F7ACCC5FD7B4}"/>
              </a:ext>
            </a:extLst>
          </p:cNvPr>
          <p:cNvSpPr/>
          <p:nvPr/>
        </p:nvSpPr>
        <p:spPr>
          <a:xfrm>
            <a:off x="8808351" y="23290751"/>
            <a:ext cx="4155546" cy="6089961"/>
          </a:xfrm>
          <a:prstGeom prst="fram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6" name="Arrow: Circular 15">
            <a:extLst>
              <a:ext uri="{FF2B5EF4-FFF2-40B4-BE49-F238E27FC236}">
                <a16:creationId xmlns:a16="http://schemas.microsoft.com/office/drawing/2014/main" id="{A53B6B63-D965-48DD-86A7-6FA7C4743A9E}"/>
              </a:ext>
            </a:extLst>
          </p:cNvPr>
          <p:cNvSpPr/>
          <p:nvPr/>
        </p:nvSpPr>
        <p:spPr>
          <a:xfrm rot="3442072">
            <a:off x="9663748" y="21848934"/>
            <a:ext cx="2618497" cy="2925999"/>
          </a:xfrm>
          <a:prstGeom prst="circularArrow">
            <a:avLst/>
          </a:prstGeom>
          <a:solidFill>
            <a:srgbClr val="FFC000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627A512-3B9A-45F1-8F7E-42218E26AE1B}"/>
              </a:ext>
            </a:extLst>
          </p:cNvPr>
          <p:cNvSpPr txBox="1"/>
          <p:nvPr/>
        </p:nvSpPr>
        <p:spPr>
          <a:xfrm>
            <a:off x="9436570" y="25063545"/>
            <a:ext cx="3915904" cy="20197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marR="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Franklin Gothic Book" panose="020B0503020102020204" pitchFamily="34" charset="0"/>
                <a:sym typeface="Helvetica Neue"/>
              </a:rPr>
              <a:t>Two Indices:</a:t>
            </a:r>
          </a:p>
          <a:p>
            <a:pPr marR="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Franklin Gothic Book" panose="020B0503020102020204" pitchFamily="34" charset="0"/>
                <a:sym typeface="Helvetica Neue"/>
              </a:rPr>
              <a:t>1. Economic </a:t>
            </a:r>
          </a:p>
          <a:p>
            <a:pPr marR="0" algn="l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US" sz="4000" b="0" dirty="0">
                <a:latin typeface="Franklin Gothic Book" panose="020B0503020102020204" pitchFamily="34" charset="0"/>
              </a:rPr>
              <a:t>2. Housing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Franklin Gothic Book" panose="020B0503020102020204" pitchFamily="34" charset="0"/>
              <a:sym typeface="Helvetica Neue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63BE343-3830-4154-B66F-6F0E4682AB20}"/>
              </a:ext>
            </a:extLst>
          </p:cNvPr>
          <p:cNvSpPr/>
          <p:nvPr/>
        </p:nvSpPr>
        <p:spPr>
          <a:xfrm>
            <a:off x="559391" y="13261315"/>
            <a:ext cx="12276246" cy="196223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algn="l"/>
            <a:r>
              <a:rPr lang="en-US" sz="40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Fairfax County Housing Data</a:t>
            </a:r>
          </a:p>
          <a:p>
            <a:pPr algn="l"/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Location of every household in Fairfax (water sewer, land and housing value)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27561C5-6BB3-4F63-B8BF-490CE98BEB12}"/>
              </a:ext>
            </a:extLst>
          </p:cNvPr>
          <p:cNvSpPr/>
          <p:nvPr/>
        </p:nvSpPr>
        <p:spPr>
          <a:xfrm>
            <a:off x="579453" y="11661446"/>
            <a:ext cx="12256184" cy="141740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algn="l"/>
            <a:r>
              <a:rPr lang="en-US" sz="40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American Community Survey</a:t>
            </a:r>
          </a:p>
          <a:p>
            <a:pPr algn="l"/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Detailed demographic information about households 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23B765B-302B-4091-80F7-BEA39604A77E}"/>
              </a:ext>
            </a:extLst>
          </p:cNvPr>
          <p:cNvSpPr/>
          <p:nvPr/>
        </p:nvSpPr>
        <p:spPr>
          <a:xfrm>
            <a:off x="523130" y="15454708"/>
            <a:ext cx="12202323" cy="196223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algn="l"/>
            <a:r>
              <a:rPr lang="en-US" sz="40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Challenge</a:t>
            </a:r>
          </a:p>
          <a:p>
            <a:pPr algn="l"/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Structured by census tracts, high school and supervisor districts</a:t>
            </a:r>
          </a:p>
          <a:p>
            <a:pPr algn="l"/>
            <a:r>
              <a:rPr lang="en-US" sz="3200" b="0" dirty="0">
                <a:solidFill>
                  <a:schemeClr val="tx1"/>
                </a:solidFill>
                <a:latin typeface="Franklin Gothic Book" panose="020B0503020102020204" pitchFamily="34" charset="0"/>
              </a:rPr>
              <a:t>(Mention why three types)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5AE3D1135F4E41AB498540A40487BD" ma:contentTypeVersion="18" ma:contentTypeDescription="Create a new document." ma:contentTypeScope="" ma:versionID="15adbd330118f8d06bc6615d15ac85a9">
  <xsd:schema xmlns:xsd="http://www.w3.org/2001/XMLSchema" xmlns:xs="http://www.w3.org/2001/XMLSchema" xmlns:p="http://schemas.microsoft.com/office/2006/metadata/properties" xmlns:ns2="7a2657dd-b8a5-4c99-8d51-b0b9d254c989" xmlns:ns3="5ba80a41-9917-4a22-8f13-cb051ddce64c" targetNamespace="http://schemas.microsoft.com/office/2006/metadata/properties" ma:root="true" ma:fieldsID="f6a41e235a72bf34fead84cba91ed4b2" ns2:_="" ns3:_="">
    <xsd:import namespace="7a2657dd-b8a5-4c99-8d51-b0b9d254c989"/>
    <xsd:import namespace="5ba80a41-9917-4a22-8f13-cb051ddce64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2657dd-b8a5-4c99-8d51-b0b9d254c9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d038b50-52dc-447d-ac2e-a29bd036c4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a80a41-9917-4a22-8f13-cb051ddce64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ceef030-0fd2-4c4f-af00-feafa4f18198}" ma:internalName="TaxCatchAll" ma:showField="CatchAllData" ma:web="5ba80a41-9917-4a22-8f13-cb051ddce64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a2657dd-b8a5-4c99-8d51-b0b9d254c989">
      <Terms xmlns="http://schemas.microsoft.com/office/infopath/2007/PartnerControls"/>
    </lcf76f155ced4ddcb4097134ff3c332f>
    <TaxCatchAll xmlns="5ba80a41-9917-4a22-8f13-cb051ddce64c" xsi:nil="true"/>
  </documentManagement>
</p:properties>
</file>

<file path=customXml/itemProps1.xml><?xml version="1.0" encoding="utf-8"?>
<ds:datastoreItem xmlns:ds="http://schemas.openxmlformats.org/officeDocument/2006/customXml" ds:itemID="{94BB7752-2555-4518-ADDD-1E4610079375}"/>
</file>

<file path=customXml/itemProps2.xml><?xml version="1.0" encoding="utf-8"?>
<ds:datastoreItem xmlns:ds="http://schemas.openxmlformats.org/officeDocument/2006/customXml" ds:itemID="{6C01694C-ACFC-4D08-BA96-C8FABE804975}"/>
</file>

<file path=customXml/itemProps3.xml><?xml version="1.0" encoding="utf-8"?>
<ds:datastoreItem xmlns:ds="http://schemas.openxmlformats.org/officeDocument/2006/customXml" ds:itemID="{6D944647-FD9D-4333-B755-9DCA67B964D8}"/>
</file>

<file path=docProps/app.xml><?xml version="1.0" encoding="utf-8"?>
<Properties xmlns="http://schemas.openxmlformats.org/officeDocument/2006/extended-properties" xmlns:vt="http://schemas.openxmlformats.org/officeDocument/2006/docPropsVTypes">
  <TotalTime>4668</TotalTime>
  <Words>141</Words>
  <Application>Microsoft Office PowerPoint</Application>
  <PresentationFormat>Custom</PresentationFormat>
  <Paragraphs>39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Franklin Gothic Book</vt:lpstr>
      <vt:lpstr>Helvetica Neue</vt:lpstr>
      <vt:lpstr>Helvetica Neue Medium</vt:lpstr>
      <vt:lpstr>Helvetica Neue Thin</vt:lpstr>
      <vt:lpstr>ITC Franklin Gothic Std Book</vt:lpstr>
      <vt:lpstr>ITC Franklin Gothic Std Dm Cd</vt:lpstr>
      <vt:lpstr>White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Victoria Halewicz</dc:creator>
  <cp:lastModifiedBy>Victoria Halewicz</cp:lastModifiedBy>
  <cp:revision>58</cp:revision>
  <dcterms:created xsi:type="dcterms:W3CDTF">2019-07-16T21:17:53Z</dcterms:created>
  <dcterms:modified xsi:type="dcterms:W3CDTF">2019-07-29T17:28:19Z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0x010100D45AE3D1135F4E41AB498540A40487BD</vt:lpwstr>
  </property>
</Properties>
</file>